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90" r:id="rId4"/>
    <p:sldId id="291" r:id="rId5"/>
    <p:sldId id="287" r:id="rId6"/>
    <p:sldId id="294" r:id="rId7"/>
    <p:sldId id="286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295" autoAdjust="0"/>
  </p:normalViewPr>
  <p:slideViewPr>
    <p:cSldViewPr snapToGrid="0">
      <p:cViewPr varScale="1">
        <p:scale>
          <a:sx n="115" d="100"/>
          <a:sy n="115" d="100"/>
        </p:scale>
        <p:origin x="39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AC1F75-525D-4B1A-B9C6-EACDE6D17CBE}" type="datetimeFigureOut">
              <a:rPr lang="zh-CN" altLang="en-US" smtClean="0"/>
              <a:pPr/>
              <a:t>2020-11-21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48A2B5-C148-44CA-A85D-D6FF4D07A9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001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8A2B5-C148-44CA-A85D-D6FF4D07A93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798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F3EA4E-40EE-414D-B0DF-9A844073A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704CC98-07E6-47D3-9FE0-7E17F7538F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05BC46-D589-4477-9834-18920F8FD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6BF4-D465-429B-BA0E-CA5C1B296E30}" type="datetimeFigureOut">
              <a:rPr lang="zh-CN" altLang="en-US" smtClean="0"/>
              <a:pPr/>
              <a:t>2020-11-21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7A768D-14C0-4F77-A2B0-C306E8336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E887EC-C9FF-4D0E-A61C-4D5F87E80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99A22-9084-40D6-B466-4E2884358A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937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65D3FB-1E82-41A2-AA48-C7FC69F81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1F7D778-EB0E-40EE-95E7-EA17AB9DF4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CAB6BF-0779-4A65-A855-EFE7636BB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6BF4-D465-429B-BA0E-CA5C1B296E30}" type="datetimeFigureOut">
              <a:rPr lang="zh-CN" altLang="en-US" smtClean="0"/>
              <a:pPr/>
              <a:t>2020-11-21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CCA271-67B8-400F-8991-9F8B37C7E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3E19EF0-AB52-471E-89AC-281D495E5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99A22-9084-40D6-B466-4E2884358A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43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A275E3D-4A83-47BE-9714-3F8B790899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64C9ACD-AEA3-48EE-A885-8FF2B54E0C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35EBC31-905B-4A19-A22D-24A06C2D3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6BF4-D465-429B-BA0E-CA5C1B296E30}" type="datetimeFigureOut">
              <a:rPr lang="zh-CN" altLang="en-US" smtClean="0"/>
              <a:pPr/>
              <a:t>2020-11-21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997F85-486C-4237-B560-52CA45DC3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D484DB-BE37-4224-8696-2B5D6DACA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99A22-9084-40D6-B466-4E2884358A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66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BB4519-C4BB-4640-B511-47CD3F3E7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EA4D70B-C212-468E-874E-2B254DBA96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58FC128-B5B9-4A2B-B330-EBCC0B260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6BF4-D465-429B-BA0E-CA5C1B296E30}" type="datetimeFigureOut">
              <a:rPr lang="zh-CN" altLang="en-US" smtClean="0"/>
              <a:pPr/>
              <a:t>2020-11-21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70FF4B-DC9A-4B46-806F-01C58B643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45250E-108C-4F9B-B711-C718172EE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99A22-9084-40D6-B466-4E2884358A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416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57F767-F73E-4B52-AFC0-4CD34105E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A2F47BD-1497-4360-B303-7BEC9B7100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F8BF0E-3520-418C-9E55-3904AC985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6BF4-D465-429B-BA0E-CA5C1B296E30}" type="datetimeFigureOut">
              <a:rPr lang="zh-CN" altLang="en-US" smtClean="0"/>
              <a:pPr/>
              <a:t>2020-11-21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4BC0967-A6C3-4B54-9EC1-ABD9BB52C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200FCE-BFFD-4002-8D2A-CA5AC730A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99A22-9084-40D6-B466-4E2884358A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354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361D61-939D-4A34-B0BB-79BE8E3ED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83E7A5-C803-44D4-A874-9E90336ED1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885E554-612F-414A-9EA1-D0C986B08A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39B9212-9011-4B72-8AD3-7E70237E1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6BF4-D465-429B-BA0E-CA5C1B296E30}" type="datetimeFigureOut">
              <a:rPr lang="zh-CN" altLang="en-US" smtClean="0"/>
              <a:pPr/>
              <a:t>2020-11-21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7F820A7-284E-4593-B2BC-C6E0B4614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357AB3E-EE5F-4219-B7B2-DC49B3DFE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99A22-9084-40D6-B466-4E2884358A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344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297D1B-650D-4CB1-8110-6979506BB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7452105-0C1D-4336-9DDA-3A7DA782D9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A429501-8158-4C0A-B0F8-2550BD8A5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6B895B5-8192-4F0F-A482-B4A948F966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290016B-9758-4610-AF19-75B2A5E671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30A11DB-F43E-407F-B915-F9D37A65C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6BF4-D465-429B-BA0E-CA5C1B296E30}" type="datetimeFigureOut">
              <a:rPr lang="zh-CN" altLang="en-US" smtClean="0"/>
              <a:pPr/>
              <a:t>2020-11-21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FAE9C70-B3FC-4841-83DD-4B5832F02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0856CA1-41A9-434D-9730-1DEC23CC7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99A22-9084-40D6-B466-4E2884358A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310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3BC121-492C-4519-8FC3-533F1E21D7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B22E244-259D-453C-9187-2A3316094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6BF4-D465-429B-BA0E-CA5C1B296E30}" type="datetimeFigureOut">
              <a:rPr lang="zh-CN" altLang="en-US" smtClean="0"/>
              <a:pPr/>
              <a:t>2020-11-21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7E6B31C-AC3D-415C-A4E0-F12695840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FE279B1-5778-4543-B2A3-AA7F98007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99A22-9084-40D6-B466-4E2884358A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582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C562BC9-49B5-4CE9-B3ED-F314A76BD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6BF4-D465-429B-BA0E-CA5C1B296E30}" type="datetimeFigureOut">
              <a:rPr lang="zh-CN" altLang="en-US" smtClean="0"/>
              <a:pPr/>
              <a:t>2020-11-21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AE2897F-1BBE-4050-A1A9-287E7D840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12CC4D5-2CB8-4782-AE8C-929896FAF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99A22-9084-40D6-B466-4E2884358A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137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EA290E-4F57-473D-9F4E-F97A40CAB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35C5146-4FF5-43D5-9443-BF672ADDC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FCC0998-80F9-4F77-80B4-02FF0587A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38DB27-6845-41EB-BF34-A22709803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6BF4-D465-429B-BA0E-CA5C1B296E30}" type="datetimeFigureOut">
              <a:rPr lang="zh-CN" altLang="en-US" smtClean="0"/>
              <a:pPr/>
              <a:t>2020-11-21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A7CBFB1-AACC-465E-BFCA-FAE8A2B3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A825B0D-674A-41D3-A769-09FCC46E9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99A22-9084-40D6-B466-4E2884358A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98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8E79F5-9770-4CBB-BDD6-DFEE832FF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1A11B73-13CB-497F-A426-7A47E533A1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798ABE9-9E8D-498E-99DF-7838231A9F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A01585-208F-4EF8-BF17-AA479057D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6BF4-D465-429B-BA0E-CA5C1B296E30}" type="datetimeFigureOut">
              <a:rPr lang="zh-CN" altLang="en-US" smtClean="0"/>
              <a:pPr/>
              <a:t>2020-11-21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743D429-9AF0-41AC-915B-AAE6EE5CE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5047191-9ACB-4DBC-9CB8-7086E9214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99A22-9084-40D6-B466-4E2884358A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253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B1EA743-071B-499B-9FAA-CDD53566B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C1F3842-9FC1-471D-83F0-5CF70EA1A4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759E8E-24B9-4822-8D48-7112396396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66BF4-D465-429B-BA0E-CA5C1B296E30}" type="datetimeFigureOut">
              <a:rPr lang="zh-CN" altLang="en-US" smtClean="0"/>
              <a:pPr/>
              <a:t>2020-11-21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84E0A1-C103-4185-B734-FA073D5039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49A92F-7634-4603-9A54-E8EE7CB0B1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99A22-9084-40D6-B466-4E2884358A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380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3042316-644A-4E3E-8B00-EDEE0B621AF0}"/>
              </a:ext>
            </a:extLst>
          </p:cNvPr>
          <p:cNvSpPr txBox="1"/>
          <p:nvPr/>
        </p:nvSpPr>
        <p:spPr>
          <a:xfrm>
            <a:off x="1511049" y="1039502"/>
            <a:ext cx="9169902" cy="380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教学质量测评系统</a:t>
            </a:r>
            <a:endParaRPr lang="en-US" altLang="zh-CN" sz="44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微信平台教师功能使用操作指南</a:t>
            </a:r>
            <a:endParaRPr lang="en-US" altLang="zh-CN" sz="44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专业建设指导处   质量监控与评估处</a:t>
            </a:r>
          </a:p>
        </p:txBody>
      </p:sp>
    </p:spTree>
    <p:extLst>
      <p:ext uri="{BB962C8B-B14F-4D97-AF65-F5344CB8AC3E}">
        <p14:creationId xmlns:p14="http://schemas.microsoft.com/office/powerpoint/2010/main" val="1050372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42292C0-E0F8-49A8-9EA0-EC52B55851F6}"/>
              </a:ext>
            </a:extLst>
          </p:cNvPr>
          <p:cNvSpPr txBox="1"/>
          <p:nvPr/>
        </p:nvSpPr>
        <p:spPr>
          <a:xfrm>
            <a:off x="823508" y="480610"/>
            <a:ext cx="425298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/>
            </a:lvl1pPr>
          </a:lstStyle>
          <a:p>
            <a:r>
              <a:rPr lang="en-US" altLang="zh-CN" dirty="0"/>
              <a:t>1</a:t>
            </a:r>
            <a:r>
              <a:rPr lang="zh-CN" altLang="en-US" dirty="0"/>
              <a:t>、搜索并关注微信公众号“</a:t>
            </a:r>
            <a:r>
              <a:rPr lang="zh-CN" altLang="en-US" dirty="0">
                <a:solidFill>
                  <a:srgbClr val="7030A0"/>
                </a:solidFill>
              </a:rPr>
              <a:t>杭州职业技术学院</a:t>
            </a:r>
            <a:r>
              <a:rPr lang="zh-CN" altLang="en-US" dirty="0"/>
              <a:t>”或者用微信扫描二维码关注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4BE057A-A8B4-43EF-8071-AF2EAF24CB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17" y="2093496"/>
            <a:ext cx="3771275" cy="377127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1A40A09-79CE-4BB9-B99D-B57F8EF5763F}"/>
              </a:ext>
            </a:extLst>
          </p:cNvPr>
          <p:cNvSpPr txBox="1"/>
          <p:nvPr/>
        </p:nvSpPr>
        <p:spPr>
          <a:xfrm>
            <a:off x="5495338" y="475360"/>
            <a:ext cx="56876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/>
            </a:lvl1pPr>
          </a:lstStyle>
          <a:p>
            <a:r>
              <a:rPr lang="en-US" altLang="zh-CN" dirty="0"/>
              <a:t>2</a:t>
            </a:r>
            <a:r>
              <a:rPr lang="zh-CN" altLang="en-US" dirty="0"/>
              <a:t>、进入学校官微界面后点击底边栏“</a:t>
            </a:r>
            <a:r>
              <a:rPr lang="zh-CN" altLang="en-US" dirty="0">
                <a:solidFill>
                  <a:srgbClr val="7030A0"/>
                </a:solidFill>
              </a:rPr>
              <a:t>微服务</a:t>
            </a:r>
            <a:r>
              <a:rPr lang="zh-CN" altLang="en-US" dirty="0"/>
              <a:t>”，展开后点击“</a:t>
            </a:r>
            <a:r>
              <a:rPr lang="zh-CN" altLang="en-US" dirty="0">
                <a:solidFill>
                  <a:srgbClr val="7030A0"/>
                </a:solidFill>
              </a:rPr>
              <a:t>质量测评</a:t>
            </a:r>
            <a:r>
              <a:rPr lang="zh-CN" altLang="en-US" dirty="0"/>
              <a:t>”，进入教学质量测评系统微信平台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81792E60-4E53-4031-9408-DA0852A2C8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139" y="2327269"/>
            <a:ext cx="1949962" cy="399742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22E2ADDB-3735-4FC4-9B77-3DBB785EE7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489" y="2327269"/>
            <a:ext cx="1949963" cy="399742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541EEF10-3035-458A-9392-0CB24C8358AE}"/>
              </a:ext>
            </a:extLst>
          </p:cNvPr>
          <p:cNvSpPr txBox="1"/>
          <p:nvPr/>
        </p:nvSpPr>
        <p:spPr>
          <a:xfrm>
            <a:off x="929617" y="5833241"/>
            <a:ext cx="37712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杭职院微信公众号扫描二维码</a:t>
            </a:r>
          </a:p>
        </p:txBody>
      </p:sp>
    </p:spTree>
    <p:extLst>
      <p:ext uri="{BB962C8B-B14F-4D97-AF65-F5344CB8AC3E}">
        <p14:creationId xmlns:p14="http://schemas.microsoft.com/office/powerpoint/2010/main" val="2711342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E5C72096-F9DC-43C5-8D65-4CEB7C591B20}"/>
              </a:ext>
            </a:extLst>
          </p:cNvPr>
          <p:cNvSpPr txBox="1"/>
          <p:nvPr/>
        </p:nvSpPr>
        <p:spPr>
          <a:xfrm>
            <a:off x="677584" y="883020"/>
            <a:ext cx="23506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/>
            </a:lvl1pPr>
          </a:lstStyle>
          <a:p>
            <a:r>
              <a:rPr lang="en-US" altLang="zh-CN" dirty="0"/>
              <a:t>3</a:t>
            </a:r>
            <a:r>
              <a:rPr lang="zh-CN" altLang="en-US" dirty="0"/>
              <a:t>、教学质量测评系统微信平台主页面。点击“</a:t>
            </a:r>
            <a:r>
              <a:rPr lang="zh-CN" altLang="en-US" dirty="0">
                <a:solidFill>
                  <a:srgbClr val="7030A0"/>
                </a:solidFill>
              </a:rPr>
              <a:t>教师查询</a:t>
            </a:r>
            <a:r>
              <a:rPr lang="zh-CN" altLang="en-US" dirty="0"/>
              <a:t>”进入教师使用功能界面。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748E90D-6E1D-4A01-B8B8-79E76F868D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068" y="1060437"/>
            <a:ext cx="2350641" cy="440120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DD11745-C468-40AC-B493-B01C9AF9A539}"/>
              </a:ext>
            </a:extLst>
          </p:cNvPr>
          <p:cNvSpPr txBox="1"/>
          <p:nvPr/>
        </p:nvSpPr>
        <p:spPr>
          <a:xfrm>
            <a:off x="6086735" y="883020"/>
            <a:ext cx="321367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/>
            </a:lvl1pPr>
          </a:lstStyle>
          <a:p>
            <a:r>
              <a:rPr lang="zh-CN" altLang="en-US" dirty="0"/>
              <a:t>身份绑定：点击“</a:t>
            </a:r>
            <a:r>
              <a:rPr lang="zh-CN" altLang="en-US" dirty="0">
                <a:solidFill>
                  <a:srgbClr val="7030A0"/>
                </a:solidFill>
              </a:rPr>
              <a:t>教师绑定</a:t>
            </a:r>
            <a:r>
              <a:rPr lang="zh-CN" altLang="en-US" dirty="0"/>
              <a:t>”，在出现的提示框输入</a:t>
            </a:r>
            <a:r>
              <a:rPr lang="zh-CN" altLang="en-US" dirty="0">
                <a:solidFill>
                  <a:srgbClr val="7030A0"/>
                </a:solidFill>
              </a:rPr>
              <a:t>教师工号</a:t>
            </a:r>
            <a:r>
              <a:rPr lang="zh-CN" altLang="en-US" dirty="0"/>
              <a:t>及</a:t>
            </a:r>
            <a:r>
              <a:rPr lang="zh-CN" altLang="en-US" dirty="0">
                <a:solidFill>
                  <a:srgbClr val="7030A0"/>
                </a:solidFill>
              </a:rPr>
              <a:t>初始密码</a:t>
            </a:r>
            <a:r>
              <a:rPr lang="zh-CN" altLang="en-US" dirty="0"/>
              <a:t>，初始密码为：</a:t>
            </a:r>
            <a:r>
              <a:rPr lang="en-US" altLang="zh-CN" sz="2000" dirty="0">
                <a:solidFill>
                  <a:srgbClr val="7030A0"/>
                </a:solidFill>
              </a:rPr>
              <a:t>55200765</a:t>
            </a:r>
            <a:r>
              <a:rPr lang="zh-CN" altLang="en-US" dirty="0"/>
              <a:t>。（登录账号及密码</a:t>
            </a:r>
            <a:r>
              <a:rPr lang="zh-CN" altLang="en-US" dirty="0">
                <a:solidFill>
                  <a:srgbClr val="FF0000"/>
                </a:solidFill>
              </a:rPr>
              <a:t>与之前教师登录质评系统信息平台账号及密码相同</a:t>
            </a:r>
            <a:r>
              <a:rPr lang="zh-CN" altLang="en-US" dirty="0"/>
              <a:t>，部分老师已更改密码，如更改，请使用更改后密码登录）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3B8A7E4-4D94-4F0C-B484-08B0487C66F2}"/>
              </a:ext>
            </a:extLst>
          </p:cNvPr>
          <p:cNvSpPr txBox="1"/>
          <p:nvPr/>
        </p:nvSpPr>
        <p:spPr>
          <a:xfrm>
            <a:off x="3179068" y="5470476"/>
            <a:ext cx="23506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400" dirty="0"/>
              <a:t>质量测评主页面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D5B5ACE-EEE5-44DD-B9E5-02872A265DFE}"/>
              </a:ext>
            </a:extLst>
          </p:cNvPr>
          <p:cNvSpPr txBox="1"/>
          <p:nvPr/>
        </p:nvSpPr>
        <p:spPr>
          <a:xfrm>
            <a:off x="677584" y="3709755"/>
            <a:ext cx="235064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初次使用，需进行</a:t>
            </a:r>
            <a:r>
              <a:rPr lang="zh-CN" altLang="en-US" sz="2800" dirty="0">
                <a:solidFill>
                  <a:srgbClr val="7030A0"/>
                </a:solidFill>
              </a:rPr>
              <a:t>身份绑定</a:t>
            </a:r>
            <a:r>
              <a:rPr lang="zh-CN" altLang="en-US" sz="2800" dirty="0"/>
              <a:t>，以后使用就无需再次绑定。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7479DC9-4D06-422A-AC87-E9EF91147B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602" y="1033055"/>
            <a:ext cx="2282351" cy="4668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895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76ADCE7-1F82-4C85-9866-419A8738C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409" y="437541"/>
            <a:ext cx="4157204" cy="574695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5FDADE1-FBFE-4591-87FC-89AE049F3E6F}"/>
              </a:ext>
            </a:extLst>
          </p:cNvPr>
          <p:cNvSpPr txBox="1"/>
          <p:nvPr/>
        </p:nvSpPr>
        <p:spPr>
          <a:xfrm>
            <a:off x="901310" y="437541"/>
            <a:ext cx="423006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/>
            </a:lvl1pPr>
          </a:lstStyle>
          <a:p>
            <a:r>
              <a:rPr lang="en-US" altLang="zh-CN" dirty="0"/>
              <a:t>4</a:t>
            </a:r>
            <a:r>
              <a:rPr lang="zh-CN" altLang="en-US" dirty="0"/>
              <a:t>、进入教师使用功能页面后可以看到教师个人所教学的全部课程列表。对某门课程 “</a:t>
            </a:r>
            <a:r>
              <a:rPr lang="zh-CN" altLang="en-US" dirty="0">
                <a:solidFill>
                  <a:srgbClr val="7030A0"/>
                </a:solidFill>
              </a:rPr>
              <a:t>点击测评</a:t>
            </a:r>
            <a:r>
              <a:rPr lang="zh-CN" altLang="en-US" dirty="0"/>
              <a:t>”，进行该门课程的课程自诊。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每门课程只能进行一次自诊测评。请完成个人教学全部课程的课程自诊。</a:t>
            </a:r>
            <a:endParaRPr lang="en-US" altLang="zh-CN" dirty="0"/>
          </a:p>
          <a:p>
            <a:r>
              <a:rPr lang="zh-CN" altLang="en-US" dirty="0"/>
              <a:t>       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2AE28D1-D44D-4613-BE49-1845C47B55F1}"/>
              </a:ext>
            </a:extLst>
          </p:cNvPr>
          <p:cNvSpPr/>
          <p:nvPr/>
        </p:nvSpPr>
        <p:spPr>
          <a:xfrm>
            <a:off x="8072363" y="3209834"/>
            <a:ext cx="1613058" cy="5750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1F75334-A2D8-4B94-97E2-E5FA18B6765F}"/>
              </a:ext>
            </a:extLst>
          </p:cNvPr>
          <p:cNvSpPr txBox="1"/>
          <p:nvPr/>
        </p:nvSpPr>
        <p:spPr>
          <a:xfrm>
            <a:off x="9685421" y="2311707"/>
            <a:ext cx="1681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</a:rPr>
              <a:t>点击测评，对该门课程开始自诊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8072BF63-10F4-445A-B501-3FDDD62921D7}"/>
              </a:ext>
            </a:extLst>
          </p:cNvPr>
          <p:cNvCxnSpPr>
            <a:cxnSpLocks/>
          </p:cNvCxnSpPr>
          <p:nvPr/>
        </p:nvCxnSpPr>
        <p:spPr>
          <a:xfrm flipH="1">
            <a:off x="9155788" y="2833961"/>
            <a:ext cx="529633" cy="33394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1665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FC0630-B94B-404C-AEC6-BFB5AA441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8953" y="612201"/>
            <a:ext cx="4326131" cy="5605719"/>
          </a:xfr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b="1" dirty="0"/>
              <a:t>5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 </a:t>
            </a:r>
            <a:r>
              <a:rPr lang="zh-CN" altLang="zh-CN" sz="2800" b="1" dirty="0"/>
              <a:t>“</a:t>
            </a:r>
            <a:r>
              <a:rPr lang="zh-CN" altLang="en-US" sz="2800" b="1" dirty="0">
                <a:solidFill>
                  <a:srgbClr val="7030A0"/>
                </a:solidFill>
              </a:rPr>
              <a:t>点击测评</a:t>
            </a:r>
            <a:r>
              <a:rPr lang="zh-CN" altLang="zh-CN" sz="2800" b="1" dirty="0"/>
              <a:t>”</a:t>
            </a:r>
            <a:r>
              <a:rPr lang="zh-CN" altLang="en-US" sz="2800" b="1" dirty="0"/>
              <a:t>后</a:t>
            </a:r>
            <a:r>
              <a:rPr lang="zh-CN" altLang="zh-CN" sz="2800" b="1" dirty="0"/>
              <a:t>进入</a:t>
            </a:r>
            <a:r>
              <a:rPr lang="zh-CN" altLang="en-US" sz="2800" b="1" dirty="0"/>
              <a:t>具体的该门课自诊测评题。课程建设</a:t>
            </a:r>
            <a:r>
              <a:rPr lang="en-US" altLang="zh-CN" sz="2800" b="1" dirty="0"/>
              <a:t>10</a:t>
            </a:r>
            <a:r>
              <a:rPr lang="zh-CN" altLang="en-US" sz="2800" b="1" dirty="0"/>
              <a:t>题，教学实施</a:t>
            </a:r>
            <a:r>
              <a:rPr lang="en-US" altLang="zh-CN" sz="2800" b="1" dirty="0"/>
              <a:t>5</a:t>
            </a:r>
            <a:r>
              <a:rPr lang="zh-CN" altLang="en-US" sz="2800" b="1" dirty="0"/>
              <a:t>题（</a:t>
            </a:r>
            <a:r>
              <a:rPr lang="zh-CN" altLang="en-US" sz="2800" b="1" dirty="0">
                <a:solidFill>
                  <a:srgbClr val="FF0000"/>
                </a:solidFill>
              </a:rPr>
              <a:t>内容相同于督导课堂观察表</a:t>
            </a:r>
            <a:r>
              <a:rPr lang="zh-CN" altLang="en-US" sz="2800" b="1" dirty="0"/>
              <a:t>），自诊题均为单选。</a:t>
            </a:r>
            <a:r>
              <a:rPr lang="zh-CN" altLang="zh-CN" sz="2800" b="1" dirty="0"/>
              <a:t>全部评选后</a:t>
            </a:r>
            <a:r>
              <a:rPr lang="zh-CN" altLang="en-US" sz="2800" b="1" dirty="0"/>
              <a:t>，请在意见收集栏里留下您的宝贵的</a:t>
            </a:r>
            <a:r>
              <a:rPr lang="zh-CN" altLang="en-US" sz="2800" b="1" dirty="0">
                <a:solidFill>
                  <a:srgbClr val="7030A0"/>
                </a:solidFill>
              </a:rPr>
              <a:t>反馈建议</a:t>
            </a:r>
            <a:r>
              <a:rPr lang="zh-CN" altLang="en-US" sz="2800" b="1" dirty="0"/>
              <a:t>（因模块采用的是评学模块，您的反馈一栏呈现的可能为评学反馈），最后</a:t>
            </a:r>
            <a:r>
              <a:rPr lang="zh-CN" altLang="zh-CN" sz="2800" b="1" dirty="0"/>
              <a:t>点击</a:t>
            </a:r>
            <a:r>
              <a:rPr lang="zh-CN" altLang="en-US" sz="2800" b="1" dirty="0"/>
              <a:t>底栏的</a:t>
            </a:r>
            <a:r>
              <a:rPr lang="zh-CN" altLang="zh-CN" sz="2800" b="1" dirty="0"/>
              <a:t>“</a:t>
            </a:r>
            <a:r>
              <a:rPr lang="zh-CN" altLang="zh-CN" sz="2800" b="1" dirty="0">
                <a:solidFill>
                  <a:srgbClr val="7030A0"/>
                </a:solidFill>
              </a:rPr>
              <a:t>提交</a:t>
            </a:r>
            <a:r>
              <a:rPr lang="zh-CN" altLang="zh-CN" sz="2800" b="1" dirty="0"/>
              <a:t>”</a:t>
            </a:r>
            <a:r>
              <a:rPr lang="zh-CN" altLang="en-US" sz="2800" b="1" dirty="0"/>
              <a:t>，</a:t>
            </a:r>
            <a:r>
              <a:rPr lang="zh-CN" altLang="zh-CN" sz="2800" b="1" dirty="0"/>
              <a:t>完成该门课程</a:t>
            </a:r>
            <a:r>
              <a:rPr lang="zh-CN" altLang="en-US" sz="2800" b="1" dirty="0"/>
              <a:t>自诊</a:t>
            </a:r>
            <a:r>
              <a:rPr lang="zh-CN" altLang="zh-CN" sz="2800" b="1" dirty="0"/>
              <a:t>任务。</a:t>
            </a:r>
            <a:br>
              <a:rPr lang="zh-CN" altLang="zh-CN" sz="2800" b="1" dirty="0"/>
            </a:br>
            <a:endParaRPr lang="zh-CN" altLang="en-US" sz="2800" b="1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0766043-17BB-4569-AD22-B43CCAC773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060" y="706581"/>
            <a:ext cx="2589715" cy="492981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8AA0F17-49E4-47A7-A309-F82D7DE4C1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118" y="706581"/>
            <a:ext cx="2585929" cy="5286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885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E1F333-A6F1-4B6D-9DAA-4075E6E96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420" y="636642"/>
            <a:ext cx="2133831" cy="435261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6836F82-ABA7-49FD-8EAC-BE4211E864FA}"/>
              </a:ext>
            </a:extLst>
          </p:cNvPr>
          <p:cNvSpPr txBox="1"/>
          <p:nvPr/>
        </p:nvSpPr>
        <p:spPr>
          <a:xfrm>
            <a:off x="859746" y="636642"/>
            <a:ext cx="461834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/>
            </a:lvl1pPr>
          </a:lstStyle>
          <a:p>
            <a:r>
              <a:rPr lang="en-US" altLang="zh-CN" dirty="0"/>
              <a:t>6</a:t>
            </a:r>
            <a:r>
              <a:rPr lang="zh-CN" altLang="en-US" dirty="0"/>
              <a:t>、其他功能应用。</a:t>
            </a:r>
            <a:endParaRPr lang="en-US" altLang="zh-CN" dirty="0"/>
          </a:p>
          <a:p>
            <a:r>
              <a:rPr lang="zh-CN" altLang="en-US" dirty="0"/>
              <a:t>在功能页面点击左上角</a:t>
            </a:r>
            <a:r>
              <a:rPr lang="zh-CN" altLang="en-US" dirty="0">
                <a:solidFill>
                  <a:srgbClr val="7030A0"/>
                </a:solidFill>
              </a:rPr>
              <a:t>人像标识</a:t>
            </a:r>
            <a:r>
              <a:rPr lang="zh-CN" altLang="en-US" dirty="0"/>
              <a:t>，出现功能列表，功能列表中有</a:t>
            </a:r>
            <a:r>
              <a:rPr lang="zh-CN" altLang="en-US" dirty="0">
                <a:solidFill>
                  <a:srgbClr val="7030A0"/>
                </a:solidFill>
              </a:rPr>
              <a:t>课程自诊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rgbClr val="7030A0"/>
                </a:solidFill>
              </a:rPr>
              <a:t>学生测评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rgbClr val="7030A0"/>
                </a:solidFill>
              </a:rPr>
              <a:t>督导评教</a:t>
            </a:r>
            <a:r>
              <a:rPr lang="zh-CN" altLang="en-US" dirty="0"/>
              <a:t>（</a:t>
            </a:r>
            <a:r>
              <a:rPr lang="zh-CN" altLang="en-US" dirty="0">
                <a:solidFill>
                  <a:srgbClr val="FF0000"/>
                </a:solidFill>
              </a:rPr>
              <a:t>本学期期末时开放</a:t>
            </a:r>
            <a:r>
              <a:rPr lang="zh-CN" altLang="en-US" dirty="0"/>
              <a:t>）等。</a:t>
            </a:r>
            <a:endParaRPr lang="en-US" altLang="zh-CN" dirty="0"/>
          </a:p>
          <a:p>
            <a:r>
              <a:rPr lang="zh-CN" altLang="en-US" dirty="0"/>
              <a:t>点击“</a:t>
            </a:r>
            <a:r>
              <a:rPr lang="zh-CN" altLang="en-US" dirty="0">
                <a:solidFill>
                  <a:srgbClr val="7030A0"/>
                </a:solidFill>
              </a:rPr>
              <a:t>学生测评”</a:t>
            </a:r>
            <a:r>
              <a:rPr lang="zh-CN" altLang="en-US" dirty="0"/>
              <a:t>，呈现教师个人所教授的所有班级学评教课程列表，点击某门课程的“</a:t>
            </a:r>
            <a:r>
              <a:rPr lang="zh-CN" altLang="en-US" dirty="0">
                <a:solidFill>
                  <a:srgbClr val="7030A0"/>
                </a:solidFill>
              </a:rPr>
              <a:t>测评结果</a:t>
            </a:r>
            <a:r>
              <a:rPr lang="zh-CN" altLang="en-US" dirty="0"/>
              <a:t>”，可以看到该班对您所教授该门课程的学评教数据统计。</a:t>
            </a:r>
            <a:endParaRPr lang="en-US" altLang="zh-CN" dirty="0"/>
          </a:p>
          <a:p>
            <a:r>
              <a:rPr lang="en-US" altLang="zh-CN" dirty="0"/>
              <a:t>       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BA870E6-9465-4E46-9519-F58D0B15FF5E}"/>
              </a:ext>
            </a:extLst>
          </p:cNvPr>
          <p:cNvSpPr/>
          <p:nvPr/>
        </p:nvSpPr>
        <p:spPr>
          <a:xfrm>
            <a:off x="5820420" y="992466"/>
            <a:ext cx="364907" cy="3368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765E01A-DA0C-4F5B-8956-124B62FDA85D}"/>
              </a:ext>
            </a:extLst>
          </p:cNvPr>
          <p:cNvSpPr txBox="1"/>
          <p:nvPr/>
        </p:nvSpPr>
        <p:spPr>
          <a:xfrm>
            <a:off x="6543981" y="1312737"/>
            <a:ext cx="14349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</a:rPr>
              <a:t>点击人像标识</a:t>
            </a: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C9C4E11F-DD15-421B-A2D5-309277E2E118}"/>
              </a:ext>
            </a:extLst>
          </p:cNvPr>
          <p:cNvCxnSpPr>
            <a:cxnSpLocks/>
          </p:cNvCxnSpPr>
          <p:nvPr/>
        </p:nvCxnSpPr>
        <p:spPr>
          <a:xfrm flipH="1" flipV="1">
            <a:off x="6209956" y="1212006"/>
            <a:ext cx="364907" cy="22723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id="{C2EDE501-97AE-4560-915F-7424922BAD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914" y="648499"/>
            <a:ext cx="2133830" cy="4340762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B057A0-E4E5-4A58-8D69-2E9927BB39C6}"/>
              </a:ext>
            </a:extLst>
          </p:cNvPr>
          <p:cNvSpPr/>
          <p:nvPr/>
        </p:nvSpPr>
        <p:spPr>
          <a:xfrm>
            <a:off x="9954620" y="3108729"/>
            <a:ext cx="494478" cy="3368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4F0576D-A5EF-43D0-A259-A66EDAA21CF3}"/>
              </a:ext>
            </a:extLst>
          </p:cNvPr>
          <p:cNvSpPr txBox="1"/>
          <p:nvPr/>
        </p:nvSpPr>
        <p:spPr>
          <a:xfrm>
            <a:off x="10614286" y="3339186"/>
            <a:ext cx="1123286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</a:rPr>
              <a:t>点击测评结果，查看学评教数据统计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47AA405A-CEF3-4C70-9FEF-93318AA08070}"/>
              </a:ext>
            </a:extLst>
          </p:cNvPr>
          <p:cNvCxnSpPr>
            <a:cxnSpLocks/>
          </p:cNvCxnSpPr>
          <p:nvPr/>
        </p:nvCxnSpPr>
        <p:spPr>
          <a:xfrm flipH="1" flipV="1">
            <a:off x="10249379" y="3484661"/>
            <a:ext cx="364907" cy="22723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1B4D476A-E9DD-4B28-9EF7-08AC6ED9C8A3}"/>
              </a:ext>
            </a:extLst>
          </p:cNvPr>
          <p:cNvSpPr txBox="1"/>
          <p:nvPr/>
        </p:nvSpPr>
        <p:spPr>
          <a:xfrm>
            <a:off x="5853672" y="3277178"/>
            <a:ext cx="103336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功能列表</a:t>
            </a:r>
          </a:p>
        </p:txBody>
      </p:sp>
    </p:spTree>
    <p:extLst>
      <p:ext uri="{BB962C8B-B14F-4D97-AF65-F5344CB8AC3E}">
        <p14:creationId xmlns:p14="http://schemas.microsoft.com/office/powerpoint/2010/main" val="2398126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EC43B06-3BB6-4FFD-A653-015E9FAF5012}"/>
              </a:ext>
            </a:extLst>
          </p:cNvPr>
          <p:cNvSpPr txBox="1"/>
          <p:nvPr/>
        </p:nvSpPr>
        <p:spPr>
          <a:xfrm>
            <a:off x="1208690" y="2314576"/>
            <a:ext cx="104683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感谢您的认真参与！</a:t>
            </a:r>
          </a:p>
        </p:txBody>
      </p:sp>
    </p:spTree>
    <p:extLst>
      <p:ext uri="{BB962C8B-B14F-4D97-AF65-F5344CB8AC3E}">
        <p14:creationId xmlns:p14="http://schemas.microsoft.com/office/powerpoint/2010/main" val="2493456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1073</TotalTime>
  <Words>448</Words>
  <Application>Microsoft Office PowerPoint</Application>
  <PresentationFormat>宽屏</PresentationFormat>
  <Paragraphs>26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等线</vt:lpstr>
      <vt:lpstr>等线 Light</vt:lpstr>
      <vt:lpstr>华文楷体</vt:lpstr>
      <vt:lpstr>楷体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5、 “点击测评”后进入具体的该门课自诊测评题。课程建设10题，教学实施5题（内容相同于督导课堂观察表），自诊题均为单选。全部评选后，请在意见收集栏里留下您的宝贵的反馈建议（因模块采用的是评学模块，您的反馈一栏呈现的可能为评学反馈），最后点击底栏的“提交”，完成该门课程自诊任务。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张喜生</dc:creator>
  <cp:lastModifiedBy>钱卫星</cp:lastModifiedBy>
  <cp:revision>77</cp:revision>
  <dcterms:created xsi:type="dcterms:W3CDTF">2017-09-01T05:53:51Z</dcterms:created>
  <dcterms:modified xsi:type="dcterms:W3CDTF">2020-11-21T09:13:54Z</dcterms:modified>
</cp:coreProperties>
</file>